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47"/>
  </p:notesMasterIdLst>
  <p:handoutMasterIdLst>
    <p:handoutMasterId r:id="rId48"/>
  </p:handoutMasterIdLst>
  <p:sldIdLst>
    <p:sldId id="769" r:id="rId7"/>
    <p:sldId id="1632" r:id="rId8"/>
    <p:sldId id="1526" r:id="rId9"/>
    <p:sldId id="1527" r:id="rId10"/>
    <p:sldId id="1592" r:id="rId11"/>
    <p:sldId id="1620" r:id="rId12"/>
    <p:sldId id="1582" r:id="rId13"/>
    <p:sldId id="1594" r:id="rId14"/>
    <p:sldId id="1625" r:id="rId15"/>
    <p:sldId id="1589" r:id="rId16"/>
    <p:sldId id="1627" r:id="rId17"/>
    <p:sldId id="1626" r:id="rId18"/>
    <p:sldId id="1657" r:id="rId19"/>
    <p:sldId id="1633" r:id="rId20"/>
    <p:sldId id="1653" r:id="rId21"/>
    <p:sldId id="1638" r:id="rId22"/>
    <p:sldId id="1647" r:id="rId23"/>
    <p:sldId id="1648" r:id="rId24"/>
    <p:sldId id="1649" r:id="rId25"/>
    <p:sldId id="1650" r:id="rId26"/>
    <p:sldId id="1634" r:id="rId27"/>
    <p:sldId id="1652" r:id="rId28"/>
    <p:sldId id="1635" r:id="rId29"/>
    <p:sldId id="1636" r:id="rId30"/>
    <p:sldId id="1655" r:id="rId31"/>
    <p:sldId id="1656" r:id="rId32"/>
    <p:sldId id="1641" r:id="rId33"/>
    <p:sldId id="1637" r:id="rId34"/>
    <p:sldId id="1643" r:id="rId35"/>
    <p:sldId id="1644" r:id="rId36"/>
    <p:sldId id="1645" r:id="rId37"/>
    <p:sldId id="1642" r:id="rId38"/>
    <p:sldId id="1654" r:id="rId39"/>
    <p:sldId id="1581" r:id="rId40"/>
    <p:sldId id="1565" r:id="rId41"/>
    <p:sldId id="1587" r:id="rId42"/>
    <p:sldId id="1628" r:id="rId43"/>
    <p:sldId id="1602" r:id="rId44"/>
    <p:sldId id="1629" r:id="rId45"/>
    <p:sldId id="1608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18FDE"/>
    <a:srgbClr val="F1C400"/>
    <a:srgbClr val="A15A95"/>
    <a:srgbClr val="CF4520"/>
    <a:srgbClr val="092C74"/>
    <a:srgbClr val="E0E0E0"/>
    <a:srgbClr val="68ACE5"/>
    <a:srgbClr val="0072CE"/>
    <a:srgbClr val="009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0E64-B3B3-791F-3D37-59734498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A2FFD-54B3-C3C8-A4F1-2C9A7B49C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F1B22-FDCD-992B-9048-6DEF73AF0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1B02-D67C-D6B9-2424-4D99D455B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03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1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10.jpeg"/><Relationship Id="rId4" Type="http://schemas.openxmlformats.org/officeDocument/2006/relationships/image" Target="../media/image49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hyperlink" Target="http://www.youtube.com/@neuromancer_Sci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9.png"/><Relationship Id="rId7" Type="http://schemas.openxmlformats.org/officeDocument/2006/relationships/image" Target="../media/image8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gif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jdrgona1@jh.edu" TargetMode="External"/><Relationship Id="rId7" Type="http://schemas.openxmlformats.org/officeDocument/2006/relationships/hyperlink" Target="https://github.com/pnnl/L2O-pMINLP" TargetMode="External"/><Relationship Id="rId2" Type="http://schemas.openxmlformats.org/officeDocument/2006/relationships/hyperlink" Target="https://drgona.github.io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99.gif"/><Relationship Id="rId4" Type="http://schemas.openxmlformats.org/officeDocument/2006/relationships/image" Target="../media/image98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1.png"/><Relationship Id="rId5" Type="http://schemas.openxmlformats.org/officeDocument/2006/relationships/image" Target="../media/image50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to Optimize for Mixed-Integer Non-Linear Programming</a:t>
            </a:r>
            <a:endParaRPr lang="en-US" sz="36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@ </a:t>
            </a:r>
            <a:r>
              <a:rPr lang="en-US" sz="1600" dirty="0" err="1">
                <a:latin typeface="Arial"/>
                <a:cs typeface="Arial"/>
              </a:rPr>
              <a:t>CaSE</a:t>
            </a:r>
            <a:r>
              <a:rPr lang="en-US" sz="1600" dirty="0">
                <a:latin typeface="Arial"/>
                <a:cs typeface="Arial"/>
              </a:rPr>
              <a:t> &amp; ROSEI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435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D38B7-426C-A0B3-00F1-07840281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10BDC-1796-C17C-8DD9-1D9993FF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A54ED-7E0E-5126-E70C-DF473EFA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77" y="169335"/>
            <a:ext cx="7902005" cy="675396"/>
          </a:xfrm>
        </p:spPr>
        <p:txBody>
          <a:bodyPr/>
          <a:lstStyle/>
          <a:p>
            <a:r>
              <a:rPr lang="en-US" sz="2000" dirty="0"/>
              <a:t>Can We Use Learning to Optimize (L2O) for Solving</a:t>
            </a:r>
            <a:br>
              <a:rPr lang="en-US" sz="2000" dirty="0"/>
            </a:br>
            <a:r>
              <a:rPr lang="en-US" sz="2000" dirty="0"/>
              <a:t>Mixed-Integer Nonlinear Programming (MINLP) Problems?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0E8538-298E-44C8-78D9-520CABEAF4B0}"/>
                  </a:ext>
                </a:extLst>
              </p:cNvPr>
              <p:cNvSpPr txBox="1"/>
              <p:nvPr/>
            </p:nvSpPr>
            <p:spPr>
              <a:xfrm>
                <a:off x="4537760" y="1540664"/>
                <a:ext cx="4384770" cy="2133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0E8538-298E-44C8-78D9-520CABEAF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60" y="1540664"/>
                <a:ext cx="4384770" cy="21336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51E3D61E-F37F-970C-3B70-4D1D9F5E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" y="3024729"/>
            <a:ext cx="2844881" cy="2133661"/>
          </a:xfrm>
          <a:prstGeom prst="rect">
            <a:avLst/>
          </a:prstGeom>
        </p:spPr>
      </p:pic>
      <p:pic>
        <p:nvPicPr>
          <p:cNvPr id="13" name="Picture 12" descr="A graph of a graph of a line&#10;&#10;AI-generated content may be incorrect.">
            <a:extLst>
              <a:ext uri="{FF2B5EF4-FFF2-40B4-BE49-F238E27FC236}">
                <a16:creationId xmlns:a16="http://schemas.microsoft.com/office/drawing/2014/main" id="{59EC2D70-BE39-B4FA-3A05-F82556752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54" y="944090"/>
            <a:ext cx="2843540" cy="2132655"/>
          </a:xfrm>
          <a:prstGeom prst="rect">
            <a:avLst/>
          </a:prstGeom>
        </p:spPr>
      </p:pic>
      <p:pic>
        <p:nvPicPr>
          <p:cNvPr id="15" name="Picture 14" descr="A diagram of a graph&#10;&#10;AI-generated content may be incorrect.">
            <a:extLst>
              <a:ext uri="{FF2B5EF4-FFF2-40B4-BE49-F238E27FC236}">
                <a16:creationId xmlns:a16="http://schemas.microsoft.com/office/drawing/2014/main" id="{F9CD181B-6D77-8757-6061-BE331CBCA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99" y="3024950"/>
            <a:ext cx="2843539" cy="2132654"/>
          </a:xfrm>
          <a:prstGeom prst="rect">
            <a:avLst/>
          </a:prstGeom>
        </p:spPr>
      </p:pic>
      <p:pic>
        <p:nvPicPr>
          <p:cNvPr id="17" name="Picture 16" descr="A diagram of a graph&#10;&#10;AI-generated content may be incorrect.">
            <a:extLst>
              <a:ext uri="{FF2B5EF4-FFF2-40B4-BE49-F238E27FC236}">
                <a16:creationId xmlns:a16="http://schemas.microsoft.com/office/drawing/2014/main" id="{2F752EF5-AFD9-6DE7-474B-B8BD155CA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" y="944090"/>
            <a:ext cx="2774185" cy="20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294546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4343471"/>
              <a:chOff x="658167" y="1759608"/>
              <a:chExt cx="10823923" cy="434347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4004916"/>
                <a:chOff x="3989908" y="1218706"/>
                <a:chExt cx="3548129" cy="462793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5"/>
                  <a:ext cx="3548129" cy="234732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 Engineering and the Ralph S. O’Connor Sustainable Energy Institute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1538EA-DA1E-69A5-AA8C-B7C6FC7B7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2205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4343471"/>
                <a:chOff x="3989910" y="1218706"/>
                <a:chExt cx="3827779" cy="501915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273854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SCALE AI Research Chair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Data-Driven Algorithms for Modern Supply Chains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52EAA8B-08B3-68AB-90E8-57DF817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639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375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F0EF-8421-8DDA-1ED9-C8DEB3815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06A421-B1ED-0AC0-FE60-AE92F956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3E3B7-4D5A-A891-5B6B-403CE43A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92FBB1B-DC37-ED89-5FD7-253D1291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LT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1E670-EADF-D635-8066-8C37E7E5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1" y="710565"/>
            <a:ext cx="4823776" cy="4290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7E1EC1-AD9B-8925-BAA7-B29E506A8D8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9199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C5620-009D-B023-B829-60313201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3E4D9-801F-C6BE-5C9B-43B64B3A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AE6DF-7349-4B3E-6FEC-8A573914AC6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30E34A7-AAF6-239B-4B4D-1A3B4A40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8B6BD-7D4A-3DC6-2EB8-8182F07F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5699-22B2-76A2-6CB2-F9F40BE5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78FCC-89AD-1164-F4DC-4B5F8CAE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00A66-9135-A0DF-DC87-C690930C4FF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C396F99-D52F-2CD1-8AD5-A4CD3A69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E6FC-E7B3-8AC8-21C2-4C323A4C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277"/>
              </p:ext>
            </p:extLst>
          </p:nvPr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find better solutions over time but can be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578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30010"/>
              </p:ext>
            </p:extLst>
          </p:nvPr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1: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3269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79919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7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1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845237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725941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702924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770474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908623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79208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93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24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335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98057"/>
              </p:ext>
            </p:extLst>
          </p:nvPr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5240"/>
              </p:ext>
            </p:extLst>
          </p:nvPr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objective values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35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47394" y="130998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6274" y="883920"/>
            <a:ext cx="4841965" cy="3775050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General learning-to-optimize (L2O) method for parametric MINLPs</a:t>
            </a:r>
            <a:endParaRPr lang="en-US" sz="1600" dirty="0"/>
          </a:p>
          <a:p>
            <a:pPr lvl="1"/>
            <a:r>
              <a:rPr lang="en-US" sz="1600" dirty="0"/>
              <a:t>Novel differentiable Integer Correction Layers enabling neural networks to predict hard integer values</a:t>
            </a:r>
          </a:p>
          <a:p>
            <a:pPr lvl="1"/>
            <a:r>
              <a:rPr lang="en-US" sz="1600" dirty="0"/>
              <a:t>Novel Integer Feasibility Projection scheme for mixed integer inequality constraints </a:t>
            </a:r>
          </a:p>
          <a:p>
            <a:pPr lvl="1"/>
            <a:r>
              <a:rPr lang="en-US" sz="1600" dirty="0"/>
              <a:t>Theoretical feasibility guarantees</a:t>
            </a:r>
          </a:p>
          <a:p>
            <a:pPr lvl="1"/>
            <a:r>
              <a:rPr lang="en-US" sz="1600" dirty="0"/>
              <a:t>Experimental results scaling to tens of thousands of decision variables</a:t>
            </a:r>
          </a:p>
          <a:p>
            <a:pPr lvl="1"/>
            <a:r>
              <a:rPr lang="en-US" sz="1600" dirty="0"/>
              <a:t>Open-source code</a:t>
            </a:r>
            <a:endParaRPr lang="en-US" sz="126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958447" y="4047996"/>
            <a:ext cx="2990889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hlinkClick r:id="rId2"/>
              </a:rPr>
              <a:t>drgona.github.io</a:t>
            </a:r>
            <a:r>
              <a:rPr lang="en-US" b="1" dirty="0"/>
              <a:t>		</a:t>
            </a:r>
          </a:p>
          <a:p>
            <a:pPr>
              <a:lnSpc>
                <a:spcPct val="150000"/>
              </a:lnSpc>
            </a:pPr>
            <a:r>
              <a:rPr lang="en-US" b="1" dirty="0">
                <a:hlinkClick r:id="rId3"/>
              </a:rPr>
              <a:t>jdrgona1@jh.edu</a:t>
            </a:r>
            <a:r>
              <a:rPr lang="en-US" b="1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0B0853-DF9A-DE8B-0020-73F399F7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093" y="788567"/>
            <a:ext cx="2504404" cy="11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F7F67-4475-CE18-2C03-527CDE1C3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8096" y="2132515"/>
            <a:ext cx="1642923" cy="184674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D2ED0C-2ECB-C756-E2C4-610DC8447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3513" y="2127858"/>
            <a:ext cx="1642923" cy="1851401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5C4DD-A976-CF49-8582-D082B95A647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F267B-1846-8EB0-71A9-759B1436A896}"/>
              </a:ext>
            </a:extLst>
          </p:cNvPr>
          <p:cNvSpPr txBox="1"/>
          <p:nvPr/>
        </p:nvSpPr>
        <p:spPr>
          <a:xfrm>
            <a:off x="5216434" y="4059621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7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661047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751276" y="4081578"/>
            <a:ext cx="1754579" cy="48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jor Update of the MFEM Finite Element Library Broadens GPU Support ...">
            <a:extLst>
              <a:ext uri="{FF2B5EF4-FFF2-40B4-BE49-F238E27FC236}">
                <a16:creationId xmlns:a16="http://schemas.microsoft.com/office/drawing/2014/main" id="{83ED4997-C4BB-487D-FEB2-45596DA8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27" y="3691110"/>
            <a:ext cx="835308" cy="8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88B10C5-BC30-0CBA-3732-F82038D4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819362"/>
          </a:xfrm>
        </p:spPr>
        <p:txBody>
          <a:bodyPr/>
          <a:lstStyle/>
          <a:p>
            <a:r>
              <a:rPr lang="en-US" sz="2000" dirty="0"/>
              <a:t>Automatic Differentiation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6537388" y="4443199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pic>
        <p:nvPicPr>
          <p:cNvPr id="12" name="Picture 11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652" y="2001328"/>
            <a:ext cx="2384081" cy="23840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6322603" y="1281447"/>
            <a:ext cx="18886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ea typeface="ヒラギノ角ゴ Pro W3" charset="0"/>
                <a:cs typeface="Arial"/>
              </a:rPr>
              <a:t>Gradient descent </a:t>
            </a:r>
          </a:p>
          <a:p>
            <a:pPr algn="ctr"/>
            <a:r>
              <a:rPr lang="en-US" sz="1500" b="1" dirty="0">
                <a:ea typeface="ヒラギノ角ゴ Pro W3" charset="0"/>
                <a:cs typeface="Arial"/>
              </a:rPr>
              <a:t>algorithm</a:t>
            </a:r>
            <a:endParaRPr lang="en-US" sz="15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87" y="1765237"/>
            <a:ext cx="5471726" cy="29702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1060171" y="1261361"/>
            <a:ext cx="37096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Forward and Backward propagation </a:t>
            </a:r>
          </a:p>
          <a:p>
            <a:pPr algn="ctr"/>
            <a:r>
              <a:rPr lang="en-US" sz="1500" b="1" dirty="0">
                <a:cs typeface="Arial"/>
              </a:rPr>
              <a:t>through computational graph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5770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943702" y="1153885"/>
            <a:ext cx="7103974" cy="3090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768</TotalTime>
  <Words>3636</Words>
  <Application>Microsoft Office PowerPoint</Application>
  <PresentationFormat>On-screen Show (16:9)</PresentationFormat>
  <Paragraphs>729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Aptos Narrow</vt:lpstr>
      <vt:lpstr>Arial</vt:lpstr>
      <vt:lpstr>Calibri</vt:lpstr>
      <vt:lpstr>Cambria Math</vt:lpstr>
      <vt:lpstr>Consolas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Learning to Optimize for Mixed-Integer Non-Linear Programming</vt:lpstr>
      <vt:lpstr>Optimizing Complex Energy Systems is Hard</vt:lpstr>
      <vt:lpstr>Challenge 1: Heterogenous Solution Methods</vt:lpstr>
      <vt:lpstr>Challenge 2: Heterogenous Solution Tools</vt:lpstr>
      <vt:lpstr>Scientific Machine Learning (SciML)</vt:lpstr>
      <vt:lpstr>Automatic Differentiation in Machine Learning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Can We Use Learning to Optimize (L2O) for Solving Mixed-Integer Nonlinear Programming (MINLP) Problems? </vt:lpstr>
      <vt:lpstr>Challenges of Existing Learning to Optimize Methods</vt:lpstr>
      <vt:lpstr>Authors of Learning to Optimize for Mixed-Integer Non-Linear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Differentiable Integer Correction Layers: LT Example</vt:lpstr>
      <vt:lpstr>Integer Feasibility Projection</vt:lpstr>
      <vt:lpstr>Asymptotic Guarantees of Integer Feasibility Projection</vt:lpstr>
      <vt:lpstr>Non-Asymptotic Guarantees of Integer Feasibility Projection</vt:lpstr>
      <vt:lpstr>Benchmark Methods</vt:lpstr>
      <vt:lpstr>L2O for MINLP: Comparison with SOTA Solvers</vt:lpstr>
      <vt:lpstr>L2O for MINLP: Empirical Evaluation</vt:lpstr>
      <vt:lpstr>L2O for MINLP: Empirical Evaluation</vt:lpstr>
      <vt:lpstr>L2O for MINLP: Empirical Evaluation</vt:lpstr>
      <vt:lpstr>Effect of Penalty Weight</vt:lpstr>
      <vt:lpstr>Effect of Penalty Weight</vt:lpstr>
      <vt:lpstr>NeuroMANCER Scientific Machine Learning Library</vt:lpstr>
      <vt:lpstr>NeuroMANCER Scientific Machine Learning Library</vt:lpstr>
      <vt:lpstr>Summary</vt:lpstr>
      <vt:lpstr>Learning to Model (L2M) Dynamical Systems </vt:lpstr>
      <vt:lpstr>Learning to Model (L2M) Dynamical Systems </vt:lpstr>
      <vt:lpstr>Learning to Control (L2C) with Differentiable System Models</vt:lpstr>
      <vt:lpstr>Learning to Control (L2C) with Differentiable System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51</cp:revision>
  <dcterms:created xsi:type="dcterms:W3CDTF">2024-09-05T00:30:18Z</dcterms:created>
  <dcterms:modified xsi:type="dcterms:W3CDTF">2025-06-11T16:18:44Z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